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5" r:id="rId3"/>
    <p:sldId id="274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94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6EB6AF-54A7-4762-9ADB-6D90AF31C39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FF1ADF-31E5-4E52-99D8-CF7EC68F531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6172200" cy="1894362"/>
          </a:xfrm>
        </p:spPr>
        <p:txBody>
          <a:bodyPr>
            <a:noAutofit/>
          </a:bodyPr>
          <a:lstStyle/>
          <a:p>
            <a:r>
              <a:rPr lang="en-GB" sz="4500" dirty="0"/>
              <a:t>Plasmonic lens for </a:t>
            </a:r>
            <a:r>
              <a:rPr lang="en-GB" sz="4500" dirty="0" smtClean="0"/>
              <a:t>avalanche photodiode</a:t>
            </a:r>
            <a:endParaRPr lang="en-GB" sz="45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960028"/>
            <a:ext cx="1828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222484" y="4005064"/>
            <a:ext cx="45768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Flavio Nucciarelli</a:t>
            </a:r>
          </a:p>
          <a:p>
            <a:r>
              <a:rPr lang="it-IT" sz="1600" i="1" dirty="0" smtClean="0"/>
              <a:t>PhD student</a:t>
            </a:r>
          </a:p>
          <a:p>
            <a:r>
              <a:rPr lang="it-IT" sz="1600" i="1" dirty="0" smtClean="0"/>
              <a:t>SGENIA &amp; Universidad Autónoma de Madrid</a:t>
            </a:r>
          </a:p>
          <a:p>
            <a:r>
              <a:rPr lang="it-IT" sz="1600" i="1" dirty="0" smtClean="0"/>
              <a:t>22nd September 2015</a:t>
            </a:r>
            <a:endParaRPr lang="en-GB" sz="1600" i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102298"/>
            <a:ext cx="1512168" cy="5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950767" y="1844824"/>
            <a:ext cx="3168352" cy="2880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SPP LENS</a:t>
            </a:r>
            <a:endParaRPr lang="en-GB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950767" y="1844824"/>
            <a:ext cx="0" cy="30963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119119" y="1844824"/>
            <a:ext cx="0" cy="30963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950767" y="4941168"/>
            <a:ext cx="31683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030887" y="4149080"/>
            <a:ext cx="986889" cy="5040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APD</a:t>
            </a:r>
            <a:endParaRPr lang="en-GB" dirty="0"/>
          </a:p>
        </p:txBody>
      </p:sp>
      <p:cxnSp>
        <p:nvCxnSpPr>
          <p:cNvPr id="27" name="Connettore 1 26"/>
          <p:cNvCxnSpPr>
            <a:endCxn id="21" idx="0"/>
          </p:cNvCxnSpPr>
          <p:nvPr/>
        </p:nvCxnSpPr>
        <p:spPr>
          <a:xfrm flipH="1">
            <a:off x="2524332" y="2132856"/>
            <a:ext cx="1378764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endCxn id="21" idx="0"/>
          </p:cNvCxnSpPr>
          <p:nvPr/>
        </p:nvCxnSpPr>
        <p:spPr>
          <a:xfrm flipH="1">
            <a:off x="2524332" y="2132856"/>
            <a:ext cx="1030796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endCxn id="21" idx="0"/>
          </p:cNvCxnSpPr>
          <p:nvPr/>
        </p:nvCxnSpPr>
        <p:spPr>
          <a:xfrm flipH="1">
            <a:off x="2524332" y="2132856"/>
            <a:ext cx="694688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21" idx="0"/>
          </p:cNvCxnSpPr>
          <p:nvPr/>
        </p:nvCxnSpPr>
        <p:spPr>
          <a:xfrm flipH="1">
            <a:off x="2524332" y="2132856"/>
            <a:ext cx="433196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7" name="Gruppo 36"/>
          <p:cNvGrpSpPr/>
          <p:nvPr/>
        </p:nvGrpSpPr>
        <p:grpSpPr>
          <a:xfrm flipH="1">
            <a:off x="1145568" y="2132856"/>
            <a:ext cx="1378763" cy="2088232"/>
            <a:chOff x="6084168" y="2276872"/>
            <a:chExt cx="1378763" cy="2088232"/>
          </a:xfrm>
        </p:grpSpPr>
        <p:cxnSp>
          <p:nvCxnSpPr>
            <p:cNvPr id="39" name="Connettore 1 38"/>
            <p:cNvCxnSpPr/>
            <p:nvPr/>
          </p:nvCxnSpPr>
          <p:spPr>
            <a:xfrm flipV="1">
              <a:off x="6084168" y="2276872"/>
              <a:ext cx="1378763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 flipV="1">
              <a:off x="6084168" y="2276872"/>
              <a:ext cx="1030795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 flipV="1">
              <a:off x="6084168" y="2276872"/>
              <a:ext cx="694688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 flipV="1">
              <a:off x="6084168" y="2276872"/>
              <a:ext cx="433195" cy="208823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4" name="Connettore 1 43"/>
          <p:cNvCxnSpPr>
            <a:endCxn id="21" idx="0"/>
          </p:cNvCxnSpPr>
          <p:nvPr/>
        </p:nvCxnSpPr>
        <p:spPr>
          <a:xfrm flipH="1">
            <a:off x="2524332" y="2132856"/>
            <a:ext cx="10612" cy="20162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1433106" y="4941168"/>
            <a:ext cx="0" cy="151216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3707904" y="4941168"/>
            <a:ext cx="6259" cy="151216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2555776" y="4941168"/>
            <a:ext cx="0" cy="108012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950767" y="4653136"/>
            <a:ext cx="31683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ttangolo 56"/>
          <p:cNvSpPr/>
          <p:nvPr/>
        </p:nvSpPr>
        <p:spPr>
          <a:xfrm>
            <a:off x="950767" y="4653137"/>
            <a:ext cx="3168352" cy="2880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Connettore 2 58"/>
          <p:cNvCxnSpPr/>
          <p:nvPr/>
        </p:nvCxnSpPr>
        <p:spPr>
          <a:xfrm flipH="1">
            <a:off x="5136941" y="1844824"/>
            <a:ext cx="1632" cy="2808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5168914" y="3047101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2 mm</a:t>
            </a:r>
            <a:endParaRPr lang="en-GB" sz="1600" dirty="0"/>
          </a:p>
        </p:txBody>
      </p:sp>
      <p:cxnSp>
        <p:nvCxnSpPr>
          <p:cNvPr id="62" name="Connettore 2 61"/>
          <p:cNvCxnSpPr/>
          <p:nvPr/>
        </p:nvCxnSpPr>
        <p:spPr>
          <a:xfrm>
            <a:off x="950767" y="1556792"/>
            <a:ext cx="31683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1979712" y="1196752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3 – 4 mm</a:t>
            </a:r>
            <a:endParaRPr lang="en-GB" sz="1600" dirty="0"/>
          </a:p>
        </p:txBody>
      </p:sp>
      <p:sp>
        <p:nvSpPr>
          <p:cNvPr id="6144" name="Rettangolo 6143"/>
          <p:cNvSpPr/>
          <p:nvPr/>
        </p:nvSpPr>
        <p:spPr>
          <a:xfrm>
            <a:off x="6506624" y="2780928"/>
            <a:ext cx="1121054" cy="936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APD</a:t>
            </a:r>
            <a:endParaRPr lang="en-GB" dirty="0"/>
          </a:p>
        </p:txBody>
      </p:sp>
      <p:cxnSp>
        <p:nvCxnSpPr>
          <p:cNvPr id="67" name="Connettore 2 66"/>
          <p:cNvCxnSpPr/>
          <p:nvPr/>
        </p:nvCxnSpPr>
        <p:spPr>
          <a:xfrm>
            <a:off x="7802768" y="2813261"/>
            <a:ext cx="0" cy="871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6434616" y="2636912"/>
            <a:ext cx="11930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7802499" y="3043699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150 </a:t>
            </a:r>
            <a:r>
              <a:rPr lang="el-GR" sz="1600" dirty="0" smtClean="0"/>
              <a:t>μ</a:t>
            </a:r>
            <a:r>
              <a:rPr lang="it-IT" sz="1600" dirty="0" smtClean="0"/>
              <a:t>m</a:t>
            </a:r>
            <a:endParaRPr lang="en-GB" sz="1600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6640779" y="2298358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150 </a:t>
            </a:r>
            <a:r>
              <a:rPr lang="el-GR" sz="1600" dirty="0" smtClean="0"/>
              <a:t>μ</a:t>
            </a:r>
            <a:r>
              <a:rPr lang="it-IT" sz="1600" dirty="0" smtClean="0"/>
              <a:t>m</a:t>
            </a:r>
            <a:endParaRPr lang="en-GB" sz="1600" dirty="0"/>
          </a:p>
        </p:txBody>
      </p:sp>
      <p:cxnSp>
        <p:nvCxnSpPr>
          <p:cNvPr id="73" name="Connettore 2 72"/>
          <p:cNvCxnSpPr/>
          <p:nvPr/>
        </p:nvCxnSpPr>
        <p:spPr>
          <a:xfrm>
            <a:off x="4283968" y="1853850"/>
            <a:ext cx="0" cy="3049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4304789" y="1837027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20 </a:t>
            </a:r>
            <a:r>
              <a:rPr lang="el-GR" sz="1600" dirty="0" smtClean="0"/>
              <a:t>μ</a:t>
            </a:r>
            <a:r>
              <a:rPr lang="it-IT" sz="1600" dirty="0" smtClean="0"/>
              <a:t>m</a:t>
            </a:r>
            <a:endParaRPr lang="en-GB" sz="16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0" y="1799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Improving collection efficency APD device</a:t>
            </a:r>
            <a:endParaRPr lang="en-GB" sz="24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170" name="Rettangolo 6169"/>
          <p:cNvSpPr/>
          <p:nvPr/>
        </p:nvSpPr>
        <p:spPr>
          <a:xfrm>
            <a:off x="7874776" y="5301208"/>
            <a:ext cx="87368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http://vertassets.blob.core.windows.net/image/283e7d12/283e7d12-d8af-40b3-ad17-cbd3a6ccbfc2/s115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47" y="4395222"/>
            <a:ext cx="2419461" cy="205811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8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67544" y="939492"/>
            <a:ext cx="80216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High numerical aperture (NA) at a specific </a:t>
            </a:r>
            <a:r>
              <a:rPr lang="el-GR" sz="1600" i="1" dirty="0" smtClean="0"/>
              <a:t>λ</a:t>
            </a: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Increasing sensor detection area without noise increase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algn="just"/>
            <a:endParaRPr lang="it-IT" sz="1600" i="1" dirty="0" smtClean="0"/>
          </a:p>
          <a:p>
            <a:pPr algn="just"/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Processability and integration are simplified compared to optical lenses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i="1" dirty="0" smtClean="0"/>
              <a:t>Acting on polarization and phase</a:t>
            </a:r>
            <a:r>
              <a:rPr lang="it-IT" sz="1600" i="1" dirty="0"/>
              <a:t> </a:t>
            </a:r>
            <a:r>
              <a:rPr lang="it-IT" sz="1600" i="1" dirty="0" smtClean="0"/>
              <a:t>of the incident wave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197971"/>
            <a:ext cx="6546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</a:rPr>
              <a:t>Benefits in using </a:t>
            </a:r>
            <a:r>
              <a:rPr lang="it-IT" sz="2400" b="1" dirty="0" smtClean="0">
                <a:solidFill>
                  <a:schemeClr val="bg2">
                    <a:lumMod val="75000"/>
                  </a:schemeClr>
                </a:solidFill>
              </a:rPr>
              <a:t>Plasmonic lens </a:t>
            </a:r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</a:rPr>
              <a:t>in SPADs</a:t>
            </a:r>
            <a:endParaRPr lang="en-GB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22928" y="2221174"/>
            <a:ext cx="2448272" cy="1284240"/>
            <a:chOff x="2771800" y="2204864"/>
            <a:chExt cx="2916324" cy="1656184"/>
          </a:xfrm>
        </p:grpSpPr>
        <p:sp>
          <p:nvSpPr>
            <p:cNvPr id="25" name="Rettangolo 24"/>
            <p:cNvSpPr/>
            <p:nvPr/>
          </p:nvSpPr>
          <p:spPr>
            <a:xfrm>
              <a:off x="5056248" y="2852936"/>
              <a:ext cx="631876" cy="25667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 smtClean="0"/>
                <a:t>APD</a:t>
              </a:r>
              <a:endParaRPr lang="en-GB" sz="1200" dirty="0"/>
            </a:p>
          </p:txBody>
        </p:sp>
        <p:cxnSp>
          <p:nvCxnSpPr>
            <p:cNvPr id="26" name="Connettore 1 25"/>
            <p:cNvCxnSpPr>
              <a:stCxn id="25" idx="1"/>
              <a:endCxn id="28" idx="0"/>
            </p:cNvCxnSpPr>
            <p:nvPr/>
          </p:nvCxnSpPr>
          <p:spPr>
            <a:xfrm flipH="1" flipV="1">
              <a:off x="2951820" y="2204864"/>
              <a:ext cx="2104428" cy="77640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25" idx="1"/>
              <a:endCxn id="28" idx="4"/>
            </p:cNvCxnSpPr>
            <p:nvPr/>
          </p:nvCxnSpPr>
          <p:spPr>
            <a:xfrm flipH="1">
              <a:off x="2951820" y="2981273"/>
              <a:ext cx="2104428" cy="8797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e 27"/>
            <p:cNvSpPr/>
            <p:nvPr/>
          </p:nvSpPr>
          <p:spPr>
            <a:xfrm>
              <a:off x="2771800" y="2204864"/>
              <a:ext cx="360040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2813219" y="2306440"/>
              <a:ext cx="277199" cy="14530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it-IT" sz="900" dirty="0" smtClean="0"/>
                <a:t>M</a:t>
              </a:r>
            </a:p>
            <a:p>
              <a:r>
                <a:rPr lang="it-IT" sz="900" dirty="0" smtClean="0"/>
                <a:t>E</a:t>
              </a:r>
            </a:p>
            <a:p>
              <a:r>
                <a:rPr lang="it-IT" sz="900" dirty="0" smtClean="0"/>
                <a:t>T</a:t>
              </a:r>
            </a:p>
            <a:p>
              <a:r>
                <a:rPr lang="it-IT" sz="900" dirty="0" smtClean="0"/>
                <a:t>A</a:t>
              </a:r>
            </a:p>
            <a:p>
              <a:r>
                <a:rPr lang="it-IT" sz="900" dirty="0" smtClean="0"/>
                <a:t>L</a:t>
              </a:r>
            </a:p>
            <a:p>
              <a:r>
                <a:rPr lang="it-IT" sz="900" dirty="0" smtClean="0"/>
                <a:t>E</a:t>
              </a:r>
            </a:p>
            <a:p>
              <a:r>
                <a:rPr lang="it-IT" sz="900" dirty="0" smtClean="0"/>
                <a:t>N</a:t>
              </a:r>
            </a:p>
            <a:p>
              <a:r>
                <a:rPr lang="it-IT" sz="900" dirty="0"/>
                <a:t>S</a:t>
              </a:r>
              <a:endParaRPr lang="en-GB" sz="900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275856" y="2833191"/>
              <a:ext cx="9861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x  10-100 </a:t>
              </a:r>
              <a:endParaRPr lang="en-GB" sz="1400" dirty="0"/>
            </a:p>
          </p:txBody>
        </p:sp>
      </p:grpSp>
      <p:sp>
        <p:nvSpPr>
          <p:cNvPr id="12" name="Rettangolo 1"/>
          <p:cNvSpPr/>
          <p:nvPr/>
        </p:nvSpPr>
        <p:spPr>
          <a:xfrm>
            <a:off x="7956376" y="5640616"/>
            <a:ext cx="792088" cy="74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utoShape 2" descr="http://www.olympusmicro.com/primer/images/polarization/polfilters.jpg"/>
          <p:cNvSpPr>
            <a:spLocks noChangeAspect="1" noChangeArrowheads="1"/>
          </p:cNvSpPr>
          <p:nvPr/>
        </p:nvSpPr>
        <p:spPr bwMode="auto">
          <a:xfrm>
            <a:off x="155575" y="-1104900"/>
            <a:ext cx="32575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http://www.olympusmicro.com/primer/images/polarization/polfilters.jpg"/>
          <p:cNvSpPr>
            <a:spLocks noChangeAspect="1" noChangeArrowheads="1"/>
          </p:cNvSpPr>
          <p:nvPr/>
        </p:nvSpPr>
        <p:spPr bwMode="auto">
          <a:xfrm>
            <a:off x="307975" y="-952500"/>
            <a:ext cx="32575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2843808" y="4941168"/>
            <a:ext cx="2892404" cy="1871092"/>
            <a:chOff x="2843808" y="4941168"/>
            <a:chExt cx="2892404" cy="1871092"/>
          </a:xfrm>
        </p:grpSpPr>
        <p:pic>
          <p:nvPicPr>
            <p:cNvPr id="1029" name="Picture 5" descr="C:\Users\el6admin\Desktop\polfilter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4941168"/>
              <a:ext cx="2892404" cy="1772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870541" y="6551612"/>
              <a:ext cx="773467" cy="2606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078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sellaDiTesto 47"/>
          <p:cNvSpPr txBox="1"/>
          <p:nvPr/>
        </p:nvSpPr>
        <p:spPr>
          <a:xfrm>
            <a:off x="0" y="17992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Hole</a:t>
            </a:r>
            <a:r>
              <a:rPr lang="it-IT" sz="24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array </a:t>
            </a:r>
            <a:r>
              <a:rPr lang="it-IT" sz="2400" dirty="0" err="1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lens</a:t>
            </a:r>
            <a:endParaRPr lang="en-GB" sz="24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51904" y="4941748"/>
            <a:ext cx="2800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Example</a:t>
            </a:r>
            <a:r>
              <a:rPr lang="it-IT" sz="1100" i="1" dirty="0" smtClean="0"/>
              <a:t> structure: r =140 </a:t>
            </a:r>
            <a:r>
              <a:rPr lang="el-GR" sz="1100" i="1" dirty="0" smtClean="0"/>
              <a:t>μ</a:t>
            </a:r>
            <a:r>
              <a:rPr lang="it-IT" sz="1100" i="1" dirty="0" smtClean="0"/>
              <a:t>m and </a:t>
            </a:r>
          </a:p>
          <a:p>
            <a:pPr algn="ctr"/>
            <a:r>
              <a:rPr lang="en-US" sz="1100" i="1" dirty="0" smtClean="0"/>
              <a:t>t</a:t>
            </a:r>
            <a:r>
              <a:rPr lang="it-IT" sz="1100" i="1" dirty="0" smtClean="0"/>
              <a:t>= 19,08 </a:t>
            </a:r>
            <a:r>
              <a:rPr lang="el-GR" sz="1100" i="1" dirty="0"/>
              <a:t>μ</a:t>
            </a:r>
            <a:r>
              <a:rPr lang="it-IT" sz="1100" i="1" dirty="0" smtClean="0"/>
              <a:t>m @ </a:t>
            </a:r>
            <a:r>
              <a:rPr lang="el-GR" sz="1100" i="1" dirty="0" smtClean="0"/>
              <a:t>λ</a:t>
            </a:r>
            <a:r>
              <a:rPr lang="it-IT" sz="1100" i="1" dirty="0" smtClean="0"/>
              <a:t>=10.6 </a:t>
            </a:r>
            <a:r>
              <a:rPr lang="el-GR" sz="1100" i="1" dirty="0"/>
              <a:t>μ</a:t>
            </a:r>
            <a:r>
              <a:rPr lang="it-IT" sz="1100" i="1" dirty="0"/>
              <a:t>m</a:t>
            </a:r>
            <a:r>
              <a:rPr lang="it-IT" sz="1100" i="1" dirty="0" smtClean="0"/>
              <a:t> </a:t>
            </a:r>
            <a:endParaRPr lang="en-GB" sz="1100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03439"/>
            <a:ext cx="3150472" cy="320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7812360" y="5429417"/>
            <a:ext cx="936104" cy="1095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350" y="2886625"/>
            <a:ext cx="1979801" cy="169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350" y="1049582"/>
            <a:ext cx="1979801" cy="1665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87" y="4859310"/>
            <a:ext cx="2119053" cy="152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2"/>
          <p:cNvSpPr txBox="1"/>
          <p:nvPr/>
        </p:nvSpPr>
        <p:spPr>
          <a:xfrm>
            <a:off x="478914" y="1707527"/>
            <a:ext cx="1438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    Key</a:t>
            </a:r>
            <a:r>
              <a:rPr lang="it-IT" sz="1400" i="1" dirty="0" smtClean="0"/>
              <a:t> </a:t>
            </a:r>
            <a:r>
              <a:rPr lang="en-US" sz="1400" i="1" dirty="0" smtClean="0"/>
              <a:t>features</a:t>
            </a:r>
            <a:endParaRPr lang="en-GB" sz="1400" i="1" dirty="0"/>
          </a:p>
        </p:txBody>
      </p:sp>
      <p:sp>
        <p:nvSpPr>
          <p:cNvPr id="15" name="CasellaDiTesto 51"/>
          <p:cNvSpPr txBox="1"/>
          <p:nvPr/>
        </p:nvSpPr>
        <p:spPr>
          <a:xfrm>
            <a:off x="323528" y="2264092"/>
            <a:ext cx="26642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f   </a:t>
            </a:r>
            <a:r>
              <a:rPr lang="it-IT" sz="1400" dirty="0" smtClean="0"/>
              <a:t>      </a:t>
            </a:r>
            <a:r>
              <a:rPr lang="it-IT" sz="1400" dirty="0" err="1" smtClean="0"/>
              <a:t>focal</a:t>
            </a:r>
            <a:r>
              <a:rPr lang="it-IT" sz="1400" dirty="0" smtClean="0"/>
              <a:t> </a:t>
            </a:r>
            <a:r>
              <a:rPr lang="it-IT" sz="1400" dirty="0" err="1" smtClean="0"/>
              <a:t>length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i="1" dirty="0" smtClean="0"/>
              <a:t>r  </a:t>
            </a:r>
            <a:r>
              <a:rPr lang="it-IT" sz="1400" dirty="0" smtClean="0"/>
              <a:t>       </a:t>
            </a:r>
            <a:r>
              <a:rPr lang="it-IT" sz="1400" dirty="0" err="1" smtClean="0"/>
              <a:t>lens</a:t>
            </a:r>
            <a:r>
              <a:rPr lang="it-IT" sz="1400" dirty="0" smtClean="0"/>
              <a:t> radius</a:t>
            </a:r>
          </a:p>
          <a:p>
            <a:endParaRPr lang="it-IT" sz="1400" dirty="0" smtClean="0"/>
          </a:p>
          <a:p>
            <a:r>
              <a:rPr lang="it-IT" sz="1400" b="1" i="1" dirty="0" smtClean="0"/>
              <a:t>L </a:t>
            </a:r>
            <a:r>
              <a:rPr lang="it-IT" sz="1400" dirty="0" smtClean="0"/>
              <a:t>       </a:t>
            </a:r>
            <a:r>
              <a:rPr lang="it-IT" sz="1400" dirty="0" err="1" smtClean="0"/>
              <a:t>hole</a:t>
            </a:r>
            <a:r>
              <a:rPr lang="it-IT" sz="1400" dirty="0" smtClean="0"/>
              <a:t> arrays </a:t>
            </a:r>
            <a:r>
              <a:rPr lang="it-IT" sz="1400" dirty="0" err="1" smtClean="0"/>
              <a:t>period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i="1" dirty="0"/>
              <a:t>a</a:t>
            </a:r>
            <a:r>
              <a:rPr lang="it-IT" sz="1400" b="1" i="1" dirty="0" smtClean="0"/>
              <a:t> </a:t>
            </a:r>
            <a:r>
              <a:rPr lang="it-IT" sz="1400" dirty="0" smtClean="0"/>
              <a:t>       </a:t>
            </a:r>
            <a:r>
              <a:rPr lang="it-IT" sz="1400" dirty="0" err="1" smtClean="0"/>
              <a:t>hole</a:t>
            </a:r>
            <a:r>
              <a:rPr lang="it-IT" sz="1400" dirty="0" smtClean="0"/>
              <a:t> </a:t>
            </a:r>
            <a:r>
              <a:rPr lang="it-IT" sz="1400" dirty="0" err="1" smtClean="0"/>
              <a:t>dimension</a:t>
            </a:r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r>
              <a:rPr lang="it-IT" sz="1400" b="1" i="1" dirty="0" smtClean="0"/>
              <a:t>t </a:t>
            </a:r>
            <a:r>
              <a:rPr lang="it-IT" sz="1400" dirty="0" smtClean="0"/>
              <a:t>        </a:t>
            </a:r>
            <a:r>
              <a:rPr lang="it-IT" sz="1400" dirty="0" err="1" smtClean="0"/>
              <a:t>thickness</a:t>
            </a:r>
            <a:endParaRPr lang="it-I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 smtClean="0"/>
          </a:p>
          <a:p>
            <a:r>
              <a:rPr lang="it-IT" sz="1400" b="1" i="1" dirty="0" smtClean="0"/>
              <a:t>Die</a:t>
            </a:r>
            <a:r>
              <a:rPr lang="it-IT" sz="1400" dirty="0" smtClean="0"/>
              <a:t>     </a:t>
            </a:r>
            <a:r>
              <a:rPr lang="it-IT" sz="1400" dirty="0" err="1" smtClean="0"/>
              <a:t>dielectric</a:t>
            </a:r>
            <a:r>
              <a:rPr lang="it-IT" sz="1400" dirty="0" smtClean="0"/>
              <a:t> </a:t>
            </a:r>
            <a:r>
              <a:rPr lang="it-IT" sz="1400" dirty="0" err="1" smtClean="0"/>
              <a:t>material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i="1" dirty="0" smtClean="0"/>
              <a:t>Me</a:t>
            </a:r>
            <a:r>
              <a:rPr lang="it-IT" sz="1400" dirty="0" smtClean="0"/>
              <a:t>      metal </a:t>
            </a:r>
            <a:r>
              <a:rPr lang="it-IT" sz="1400" dirty="0" err="1" smtClean="0"/>
              <a:t>material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990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2">
      <a:dk1>
        <a:sysClr val="windowText" lastClr="000000"/>
      </a:dk1>
      <a:lt1>
        <a:sysClr val="window" lastClr="FFFFFF"/>
      </a:lt1>
      <a:dk2>
        <a:srgbClr val="3E3D2D"/>
      </a:dk2>
      <a:lt2>
        <a:srgbClr val="24B62B"/>
      </a:lt2>
      <a:accent1>
        <a:srgbClr val="24B62B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880</TotalTime>
  <Words>141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Loggia</vt:lpstr>
      <vt:lpstr>Plasmonic lens for avalanche photodiode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Since SPP has larger momentum (smaller wavelength) compared with photon, it can squeeze and compress light into sub wavelength scale. Based on Fourier optics, the ability to confine light into a nanoscale region comes from the fact that SPP wave packet composed of high wave vector to shaping SPP mode in nanoscale regions [36].</dc:title>
  <dc:creator>Flavio89</dc:creator>
  <cp:lastModifiedBy>el6admin</cp:lastModifiedBy>
  <cp:revision>87</cp:revision>
  <dcterms:created xsi:type="dcterms:W3CDTF">2015-07-25T09:44:23Z</dcterms:created>
  <dcterms:modified xsi:type="dcterms:W3CDTF">2015-09-21T14:11:13Z</dcterms:modified>
</cp:coreProperties>
</file>